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74" r:id="rId6"/>
    <p:sldId id="275" r:id="rId7"/>
    <p:sldId id="278" r:id="rId8"/>
    <p:sldId id="273" r:id="rId9"/>
    <p:sldId id="259" r:id="rId10"/>
    <p:sldId id="277" r:id="rId11"/>
    <p:sldId id="282" r:id="rId12"/>
    <p:sldId id="276" r:id="rId13"/>
    <p:sldId id="279" r:id="rId14"/>
    <p:sldId id="280" r:id="rId15"/>
    <p:sldId id="281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1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B88B5-B677-4315-921B-23527DF742F3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95CE7-0981-4AB8-AB6F-3FE35BA0EFE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342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95CE7-0981-4AB8-AB6F-3FE35BA0EFEB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7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95CE7-0981-4AB8-AB6F-3FE35BA0EFEB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993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95CE7-0981-4AB8-AB6F-3FE35BA0EFEB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031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081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795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694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674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177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76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692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675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4228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912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303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8EA23-9D43-4426-82E1-F2482081BA14}" type="datetimeFigureOut">
              <a:rPr lang="es-CL" smtClean="0"/>
              <a:t>12-11-2015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5C328-E52C-42B5-BF7E-D08E0388E0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81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8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92.png"/><Relationship Id="rId10" Type="http://schemas.openxmlformats.org/officeDocument/2006/relationships/image" Target="../media/image105.png"/><Relationship Id="rId4" Type="http://schemas.openxmlformats.org/officeDocument/2006/relationships/image" Target="../media/image81.png"/><Relationship Id="rId9" Type="http://schemas.openxmlformats.org/officeDocument/2006/relationships/image" Target="../media/image104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jpe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971548"/>
            <a:ext cx="12192000" cy="588645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43725" y="5102224"/>
            <a:ext cx="5248275" cy="927100"/>
          </a:xfrm>
        </p:spPr>
        <p:txBody>
          <a:bodyPr>
            <a:noAutofit/>
          </a:bodyPr>
          <a:lstStyle/>
          <a:p>
            <a:pPr algn="l"/>
            <a:r>
              <a:rPr lang="es-CL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Asignatura: Búsqueda y Análisis de la Información</a:t>
            </a:r>
          </a:p>
          <a:p>
            <a:pPr algn="l"/>
            <a:r>
              <a:rPr lang="es-CL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Profesora  : Carolina Silva</a:t>
            </a:r>
          </a:p>
          <a:p>
            <a:pPr algn="l"/>
            <a:r>
              <a:rPr lang="es-CL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Alumno     : Jonathan Martínez Gaete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153" t="2727" r="3469" b="9999"/>
          <a:stretch/>
        </p:blipFill>
        <p:spPr>
          <a:xfrm>
            <a:off x="257174" y="214314"/>
            <a:ext cx="1600201" cy="544749"/>
          </a:xfrm>
          <a:prstGeom prst="rect">
            <a:avLst/>
          </a:prstGeom>
          <a:effectLst>
            <a:reflection stA="21000" endPos="65000" dist="508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1524000" y="1862794"/>
            <a:ext cx="947778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L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Importación de Gráneles Solidos</a:t>
            </a:r>
          </a:p>
          <a:p>
            <a:pPr algn="ctr"/>
            <a:r>
              <a:rPr lang="es-CL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Fumigados</a:t>
            </a:r>
            <a:endParaRPr lang="es-CL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b="5846"/>
          <a:stretch/>
        </p:blipFill>
        <p:spPr>
          <a:xfrm>
            <a:off x="3081028" y="357189"/>
            <a:ext cx="5734360" cy="14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9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9275"/>
          </a:xfrm>
        </p:spPr>
        <p:txBody>
          <a:bodyPr>
            <a:normAutofit/>
          </a:bodyPr>
          <a:lstStyle/>
          <a:p>
            <a:pPr algn="ctr"/>
            <a:r>
              <a:rPr lang="es-CL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Rediseño del Proceso de Fumigación con FOSFINA</a:t>
            </a:r>
            <a:endParaRPr lang="es-CL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5" b="4333"/>
          <a:stretch/>
        </p:blipFill>
        <p:spPr bwMode="auto">
          <a:xfrm>
            <a:off x="2098624" y="674558"/>
            <a:ext cx="8034726" cy="232581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</p:pic>
      <p:pic>
        <p:nvPicPr>
          <p:cNvPr id="5" name="Imagen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24" y="3125660"/>
            <a:ext cx="8034726" cy="3603754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091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2204699" cy="685800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404812"/>
            <a:ext cx="8872537" cy="626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WordArt 3"/>
          <p:cNvSpPr>
            <a:spLocks noChangeArrowheads="1" noChangeShapeType="1" noTextEdit="1"/>
          </p:cNvSpPr>
          <p:nvPr/>
        </p:nvSpPr>
        <p:spPr bwMode="auto">
          <a:xfrm>
            <a:off x="1525587" y="899595"/>
            <a:ext cx="360363" cy="307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CL" sz="3600" kern="10" dirty="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accent5">
                    <a:lumMod val="75000"/>
                  </a:schemeClr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1ª</a:t>
            </a:r>
          </a:p>
        </p:txBody>
      </p:sp>
      <p:sp>
        <p:nvSpPr>
          <p:cNvPr id="11" name="WordArt 4"/>
          <p:cNvSpPr>
            <a:spLocks noChangeArrowheads="1" noChangeShapeType="1" noTextEdit="1"/>
          </p:cNvSpPr>
          <p:nvPr/>
        </p:nvSpPr>
        <p:spPr bwMode="auto">
          <a:xfrm>
            <a:off x="1651002" y="1431141"/>
            <a:ext cx="360363" cy="307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CL" sz="3600" kern="10" dirty="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accent5">
                    <a:lumMod val="75000"/>
                  </a:schemeClr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2ª</a:t>
            </a:r>
          </a:p>
        </p:txBody>
      </p:sp>
      <p:sp>
        <p:nvSpPr>
          <p:cNvPr id="12" name="WordArt 5"/>
          <p:cNvSpPr>
            <a:spLocks noChangeArrowheads="1" noChangeShapeType="1" noTextEdit="1"/>
          </p:cNvSpPr>
          <p:nvPr/>
        </p:nvSpPr>
        <p:spPr bwMode="auto">
          <a:xfrm>
            <a:off x="1885950" y="2286003"/>
            <a:ext cx="360363" cy="307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CL" sz="3600" kern="10" dirty="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accent5">
                    <a:lumMod val="75000"/>
                  </a:schemeClr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3ª</a:t>
            </a:r>
          </a:p>
        </p:txBody>
      </p:sp>
      <p:sp>
        <p:nvSpPr>
          <p:cNvPr id="13" name="WordArt 6"/>
          <p:cNvSpPr>
            <a:spLocks noChangeArrowheads="1" noChangeShapeType="1" noTextEdit="1"/>
          </p:cNvSpPr>
          <p:nvPr/>
        </p:nvSpPr>
        <p:spPr bwMode="auto">
          <a:xfrm>
            <a:off x="2011365" y="2765445"/>
            <a:ext cx="360362" cy="307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CL" sz="3600" kern="10" dirty="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accent5">
                    <a:lumMod val="75000"/>
                  </a:schemeClr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4ª</a:t>
            </a:r>
          </a:p>
        </p:txBody>
      </p:sp>
      <p:sp>
        <p:nvSpPr>
          <p:cNvPr id="14" name="WordArt 7"/>
          <p:cNvSpPr>
            <a:spLocks noChangeArrowheads="1" noChangeShapeType="1" noTextEdit="1"/>
          </p:cNvSpPr>
          <p:nvPr/>
        </p:nvSpPr>
        <p:spPr bwMode="auto">
          <a:xfrm>
            <a:off x="2248698" y="3652821"/>
            <a:ext cx="360362" cy="29841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CL" sz="3600" kern="10" dirty="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accent5">
                    <a:lumMod val="75000"/>
                  </a:schemeClr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5ª</a:t>
            </a:r>
          </a:p>
        </p:txBody>
      </p:sp>
      <p:sp>
        <p:nvSpPr>
          <p:cNvPr id="15" name="WordArt 8"/>
          <p:cNvSpPr>
            <a:spLocks noChangeArrowheads="1" noChangeShapeType="1" noTextEdit="1"/>
          </p:cNvSpPr>
          <p:nvPr/>
        </p:nvSpPr>
        <p:spPr bwMode="auto">
          <a:xfrm>
            <a:off x="2532070" y="4635502"/>
            <a:ext cx="360362" cy="307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CL" sz="3600" kern="10" dirty="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accent5">
                    <a:lumMod val="75000"/>
                  </a:schemeClr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6ª</a:t>
            </a:r>
          </a:p>
        </p:txBody>
      </p:sp>
    </p:spTree>
    <p:extLst>
      <p:ext uri="{BB962C8B-B14F-4D97-AF65-F5344CB8AC3E}">
        <p14:creationId xmlns:p14="http://schemas.microsoft.com/office/powerpoint/2010/main" val="1702841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8" y="4156877"/>
            <a:ext cx="3875252" cy="1735187"/>
          </a:xfrm>
          <a:prstGeom prst="rect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4156879"/>
            <a:ext cx="3377494" cy="1735185"/>
          </a:xfrm>
          <a:prstGeom prst="rect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078" y="4156877"/>
            <a:ext cx="4305300" cy="2295525"/>
          </a:xfrm>
          <a:prstGeom prst="rect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14" y="4139920"/>
            <a:ext cx="3676650" cy="17430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3" y="110500"/>
            <a:ext cx="11925300" cy="3981450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57" y="961243"/>
            <a:ext cx="4321802" cy="1365958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68" y="2688989"/>
            <a:ext cx="4251700" cy="1321772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090" y="1249064"/>
            <a:ext cx="620963" cy="79031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090" y="2797877"/>
            <a:ext cx="620963" cy="790317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6346" y="2920547"/>
            <a:ext cx="678571" cy="76708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3213" y="690392"/>
            <a:ext cx="1383432" cy="1791658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6631" y="726222"/>
            <a:ext cx="1498201" cy="1755827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7837" y="2530020"/>
            <a:ext cx="1350365" cy="1575591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6965" y="2517170"/>
            <a:ext cx="1570378" cy="158363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6143" y="858736"/>
            <a:ext cx="1114870" cy="1511688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6674" y="2556070"/>
            <a:ext cx="1114870" cy="1511688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7056" y="1319013"/>
            <a:ext cx="578129" cy="9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" y="933163"/>
            <a:ext cx="7067550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" y="1606461"/>
            <a:ext cx="7067550" cy="5000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8" y="2274998"/>
            <a:ext cx="7067550" cy="5000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3725" t="1886" r="1513" b="26321"/>
          <a:stretch/>
        </p:blipFill>
        <p:spPr>
          <a:xfrm>
            <a:off x="7543799" y="145143"/>
            <a:ext cx="4471988" cy="289810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9" name="Imagen 8" descr="http://oliviculturadeprecision.com/wp-content/uploads/2014/12/plagas-y-enfermedades-olivar-by-Agroconsulting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94880" y="2720981"/>
            <a:ext cx="3569825" cy="4471988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9984" y="-74403"/>
            <a:ext cx="66190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Preguntas secundarias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1" name="Picture 9" descr="FOTO422004110701100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" t="4502" r="1178" b="1515"/>
          <a:stretch/>
        </p:blipFill>
        <p:spPr bwMode="auto">
          <a:xfrm>
            <a:off x="241867" y="2943535"/>
            <a:ext cx="6955291" cy="3773349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9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6" y="104775"/>
            <a:ext cx="6877050" cy="1771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87" y="2062656"/>
            <a:ext cx="5543549" cy="46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2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981065" y="1929749"/>
            <a:ext cx="6258445" cy="21698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73038" indent="-173038" algn="ctr" eaLnBrk="1" hangingPunct="1">
              <a:spcBef>
                <a:spcPct val="50000"/>
              </a:spcBef>
              <a:defRPr/>
            </a:pPr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otype Corsiva" pitchFamily="66" charset="0"/>
              </a:rPr>
              <a:t>Muchas  Gracias  </a:t>
            </a:r>
          </a:p>
          <a:p>
            <a:pPr marL="173038" indent="-173038" algn="ctr" eaLnBrk="1" hangingPunct="1">
              <a:spcBef>
                <a:spcPct val="50000"/>
              </a:spcBef>
              <a:defRPr/>
            </a:pPr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otype Corsiva" pitchFamily="66" charset="0"/>
              </a:rPr>
              <a:t>Por la atención prestada.</a:t>
            </a:r>
            <a:endParaRPr lang="es-CL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913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509" y="1501912"/>
            <a:ext cx="1894830" cy="17744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790" y="1561130"/>
            <a:ext cx="1207210" cy="17996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819" t="644" r="4024" b="41325"/>
          <a:stretch/>
        </p:blipFill>
        <p:spPr>
          <a:xfrm>
            <a:off x="32777" y="20811"/>
            <a:ext cx="9153022" cy="3267856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t="10747" b="8264"/>
          <a:stretch/>
        </p:blipFill>
        <p:spPr>
          <a:xfrm>
            <a:off x="38220" y="21388"/>
            <a:ext cx="9175624" cy="3267856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4" y="3261192"/>
            <a:ext cx="9153022" cy="3590144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3" y="3289209"/>
            <a:ext cx="9175624" cy="3583089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3" y="5946"/>
            <a:ext cx="9153022" cy="3242372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8831" y="1239440"/>
            <a:ext cx="2935525" cy="203855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6576" y="4016112"/>
            <a:ext cx="2945888" cy="22176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085" y="4059957"/>
            <a:ext cx="2994360" cy="21844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0951" y="1171498"/>
            <a:ext cx="2951284" cy="2157024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9" b="15723"/>
          <a:stretch/>
        </p:blipFill>
        <p:spPr bwMode="auto">
          <a:xfrm>
            <a:off x="24591" y="3043248"/>
            <a:ext cx="9157866" cy="3829050"/>
          </a:xfrm>
          <a:prstGeom prst="rect">
            <a:avLst/>
          </a:prstGeom>
          <a:noFill/>
          <a:ln w="31750">
            <a:solidFill>
              <a:sysClr val="windowText" lastClr="000000"/>
            </a:solidFill>
          </a:ln>
        </p:spPr>
      </p:pic>
      <p:pic>
        <p:nvPicPr>
          <p:cNvPr id="15" name="Imagen 14"/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r="3589"/>
          <a:stretch/>
        </p:blipFill>
        <p:spPr bwMode="auto">
          <a:xfrm>
            <a:off x="9231190" y="3642610"/>
            <a:ext cx="2941045" cy="257238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9445982" y="1157900"/>
            <a:ext cx="2408982" cy="52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b="1" dirty="0" smtClean="0">
                <a:latin typeface="Arial" panose="020B0604020202020204" pitchFamily="34" charset="0"/>
                <a:cs typeface="Arial" panose="020B0604020202020204" pitchFamily="34" charset="0"/>
              </a:rPr>
              <a:t>Porta</a:t>
            </a:r>
            <a:r>
              <a:rPr lang="es-C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Contenedores</a:t>
            </a:r>
            <a:endParaRPr lang="es-C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493674" y="720155"/>
            <a:ext cx="2576092" cy="52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b="1" dirty="0" smtClean="0">
                <a:latin typeface="Arial" panose="020B0604020202020204" pitchFamily="34" charset="0"/>
                <a:cs typeface="Arial" panose="020B0604020202020204" pitchFamily="34" charset="0"/>
              </a:rPr>
              <a:t>De carga fraccionada</a:t>
            </a:r>
            <a:endParaRPr lang="es-C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9907957" y="685918"/>
            <a:ext cx="1597730" cy="52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Quimiqueros</a:t>
            </a:r>
            <a:endParaRPr lang="es-CL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9066234" y="3457009"/>
            <a:ext cx="2788730" cy="52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Estructuras sobre dimensionadas </a:t>
            </a:r>
            <a:endParaRPr lang="es-C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9548919" y="3513380"/>
            <a:ext cx="2408982" cy="52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Roll </a:t>
            </a:r>
            <a:r>
              <a:rPr lang="es-CL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CL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Roll of</a:t>
            </a:r>
            <a:endParaRPr lang="es-CL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9457972" y="6244420"/>
            <a:ext cx="2408982" cy="52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Graneleros</a:t>
            </a:r>
            <a:endParaRPr lang="es-C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9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16"/>
          <p:cNvSpPr>
            <a:spLocks noChangeArrowheads="1"/>
          </p:cNvSpPr>
          <p:nvPr/>
        </p:nvSpPr>
        <p:spPr bwMode="auto">
          <a:xfrm>
            <a:off x="1935819" y="1178339"/>
            <a:ext cx="1824870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Atracar en un puerto extranjero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ángulo redondeado 18"/>
          <p:cNvSpPr>
            <a:spLocks noChangeArrowheads="1"/>
          </p:cNvSpPr>
          <p:nvPr/>
        </p:nvSpPr>
        <p:spPr bwMode="auto">
          <a:xfrm>
            <a:off x="4279273" y="1178339"/>
            <a:ext cx="2867652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Introducir retroexcavadoras para enrasado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ángulo redondeado 3"/>
          <p:cNvSpPr>
            <a:spLocks noChangeArrowheads="1"/>
          </p:cNvSpPr>
          <p:nvPr/>
        </p:nvSpPr>
        <p:spPr bwMode="auto">
          <a:xfrm>
            <a:off x="7665509" y="1178339"/>
            <a:ext cx="2867652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Cargu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del producto y llenado de bodegas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ángulo redondeado 4"/>
          <p:cNvSpPr>
            <a:spLocks noChangeArrowheads="1"/>
          </p:cNvSpPr>
          <p:nvPr/>
        </p:nvSpPr>
        <p:spPr bwMode="auto">
          <a:xfrm>
            <a:off x="7665509" y="2598524"/>
            <a:ext cx="2867652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Fumigaci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la carga por empresa externa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ángulo redondeado 21"/>
          <p:cNvSpPr>
            <a:spLocks noChangeArrowheads="1"/>
          </p:cNvSpPr>
          <p:nvPr/>
        </p:nvSpPr>
        <p:spPr bwMode="auto">
          <a:xfrm>
            <a:off x="4282448" y="2589626"/>
            <a:ext cx="2867652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Navegaci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hacia puertos nacionales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ángulo redondeado 22"/>
          <p:cNvSpPr>
            <a:spLocks noChangeArrowheads="1"/>
          </p:cNvSpPr>
          <p:nvPr/>
        </p:nvSpPr>
        <p:spPr bwMode="auto">
          <a:xfrm>
            <a:off x="1935819" y="2574218"/>
            <a:ext cx="1824870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Ventilaci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las bodegas fumigadas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ángulo redondeado 23"/>
          <p:cNvSpPr>
            <a:spLocks noChangeArrowheads="1"/>
          </p:cNvSpPr>
          <p:nvPr/>
        </p:nvSpPr>
        <p:spPr bwMode="auto">
          <a:xfrm>
            <a:off x="1931764" y="3983816"/>
            <a:ext cx="1824870" cy="1159884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Medici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gases a la gira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ángulo redondeado 24"/>
          <p:cNvSpPr>
            <a:spLocks noChangeArrowheads="1"/>
          </p:cNvSpPr>
          <p:nvPr/>
        </p:nvSpPr>
        <p:spPr bwMode="auto">
          <a:xfrm>
            <a:off x="4275705" y="4011508"/>
            <a:ext cx="1499000" cy="1103028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Atracar a puerto nacional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ángulo redondeado 25"/>
          <p:cNvSpPr>
            <a:spLocks noChangeArrowheads="1"/>
          </p:cNvSpPr>
          <p:nvPr/>
        </p:nvSpPr>
        <p:spPr bwMode="auto">
          <a:xfrm>
            <a:off x="6180505" y="4048084"/>
            <a:ext cx="1493290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Recepci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la nave en puerto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ángulo redondeado 26"/>
          <p:cNvSpPr>
            <a:spLocks noChangeArrowheads="1"/>
          </p:cNvSpPr>
          <p:nvPr/>
        </p:nvSpPr>
        <p:spPr bwMode="auto">
          <a:xfrm>
            <a:off x="7673794" y="5506542"/>
            <a:ext cx="2852852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Descarga del producto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ángulo redondeado 27"/>
          <p:cNvSpPr>
            <a:spLocks noChangeArrowheads="1"/>
          </p:cNvSpPr>
          <p:nvPr/>
        </p:nvSpPr>
        <p:spPr bwMode="auto">
          <a:xfrm>
            <a:off x="4279273" y="5495756"/>
            <a:ext cx="2867652" cy="1046171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Cargu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de camiones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ángulo redondeado 5"/>
          <p:cNvSpPr>
            <a:spLocks noChangeArrowheads="1"/>
          </p:cNvSpPr>
          <p:nvPr/>
        </p:nvSpPr>
        <p:spPr bwMode="auto">
          <a:xfrm>
            <a:off x="1931764" y="5495756"/>
            <a:ext cx="1824870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Encarpado de camiones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Flecha derecha 29"/>
          <p:cNvSpPr>
            <a:spLocks noChangeArrowheads="1"/>
          </p:cNvSpPr>
          <p:nvPr/>
        </p:nvSpPr>
        <p:spPr bwMode="auto">
          <a:xfrm>
            <a:off x="3811827" y="1556633"/>
            <a:ext cx="407337" cy="23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17" name="Flecha derecha 30"/>
          <p:cNvSpPr>
            <a:spLocks noChangeArrowheads="1"/>
          </p:cNvSpPr>
          <p:nvPr/>
        </p:nvSpPr>
        <p:spPr bwMode="auto">
          <a:xfrm>
            <a:off x="7202548" y="1635879"/>
            <a:ext cx="407337" cy="23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18" name="Flecha derecha 131072"/>
          <p:cNvSpPr>
            <a:spLocks noChangeArrowheads="1"/>
          </p:cNvSpPr>
          <p:nvPr/>
        </p:nvSpPr>
        <p:spPr bwMode="auto">
          <a:xfrm rot="5400000">
            <a:off x="9192638" y="2291962"/>
            <a:ext cx="273105" cy="29140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19" name="Flecha derecha 131073"/>
          <p:cNvSpPr>
            <a:spLocks noChangeArrowheads="1"/>
          </p:cNvSpPr>
          <p:nvPr/>
        </p:nvSpPr>
        <p:spPr bwMode="auto">
          <a:xfrm rot="10800000">
            <a:off x="7202547" y="2920391"/>
            <a:ext cx="407337" cy="23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20" name="Flecha derecha 131074"/>
          <p:cNvSpPr>
            <a:spLocks noChangeArrowheads="1"/>
          </p:cNvSpPr>
          <p:nvPr/>
        </p:nvSpPr>
        <p:spPr bwMode="auto">
          <a:xfrm rot="10800000">
            <a:off x="3807889" y="2920390"/>
            <a:ext cx="407337" cy="23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21" name="Flecha derecha 131076"/>
          <p:cNvSpPr>
            <a:spLocks noChangeArrowheads="1"/>
          </p:cNvSpPr>
          <p:nvPr/>
        </p:nvSpPr>
        <p:spPr bwMode="auto">
          <a:xfrm>
            <a:off x="3832307" y="4411518"/>
            <a:ext cx="407337" cy="23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22" name="Flecha derecha 131077"/>
          <p:cNvSpPr>
            <a:spLocks noChangeArrowheads="1"/>
          </p:cNvSpPr>
          <p:nvPr/>
        </p:nvSpPr>
        <p:spPr bwMode="auto">
          <a:xfrm>
            <a:off x="5810766" y="4498883"/>
            <a:ext cx="313293" cy="2303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23" name="Flecha derecha 131078"/>
          <p:cNvSpPr>
            <a:spLocks noChangeArrowheads="1"/>
          </p:cNvSpPr>
          <p:nvPr/>
        </p:nvSpPr>
        <p:spPr bwMode="auto">
          <a:xfrm rot="5400000">
            <a:off x="2702055" y="3636706"/>
            <a:ext cx="284287" cy="3421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24" name="Flecha derecha 131079"/>
          <p:cNvSpPr>
            <a:spLocks noChangeArrowheads="1"/>
          </p:cNvSpPr>
          <p:nvPr/>
        </p:nvSpPr>
        <p:spPr bwMode="auto">
          <a:xfrm rot="5400000">
            <a:off x="9172714" y="5167796"/>
            <a:ext cx="312954" cy="2914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25" name="Flecha derecha 131080"/>
          <p:cNvSpPr>
            <a:spLocks noChangeArrowheads="1"/>
          </p:cNvSpPr>
          <p:nvPr/>
        </p:nvSpPr>
        <p:spPr bwMode="auto">
          <a:xfrm rot="10800000">
            <a:off x="7201032" y="5853863"/>
            <a:ext cx="407337" cy="23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26" name="Flecha derecha 131081"/>
          <p:cNvSpPr>
            <a:spLocks noChangeArrowheads="1"/>
          </p:cNvSpPr>
          <p:nvPr/>
        </p:nvSpPr>
        <p:spPr bwMode="auto">
          <a:xfrm rot="10800000">
            <a:off x="3806867" y="5853863"/>
            <a:ext cx="407337" cy="23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27" name="Rectángulo redondeado 131085"/>
          <p:cNvSpPr>
            <a:spLocks noChangeArrowheads="1"/>
          </p:cNvSpPr>
          <p:nvPr/>
        </p:nvSpPr>
        <p:spPr bwMode="auto">
          <a:xfrm>
            <a:off x="8261853" y="4034251"/>
            <a:ext cx="2264793" cy="105754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Medici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gases en puerto</a:t>
            </a: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Flecha derecha 131086"/>
          <p:cNvSpPr>
            <a:spLocks noChangeArrowheads="1"/>
          </p:cNvSpPr>
          <p:nvPr/>
        </p:nvSpPr>
        <p:spPr bwMode="auto">
          <a:xfrm>
            <a:off x="7730241" y="4479741"/>
            <a:ext cx="475166" cy="2387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CL" sz="1400"/>
          </a:p>
        </p:txBody>
      </p:sp>
      <p:sp>
        <p:nvSpPr>
          <p:cNvPr id="31" name="Rectángulo 30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L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MAPA DE PROCESOS</a:t>
            </a:r>
            <a:endParaRPr lang="es-CL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911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" y="0"/>
            <a:ext cx="12186882" cy="68579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410" name="Picture 8" descr="IC100S - IBC Code, 2007 Spanish 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67" y="1630364"/>
            <a:ext cx="1573213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4286009" y="95048"/>
            <a:ext cx="3619499" cy="400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s-MX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NORMAS </a:t>
            </a:r>
            <a:r>
              <a:rPr lang="es-MX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INTERNACIONALES</a:t>
            </a:r>
            <a:endParaRPr lang="es-E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12" name="Oval 9"/>
          <p:cNvSpPr>
            <a:spLocks noChangeArrowheads="1"/>
          </p:cNvSpPr>
          <p:nvPr/>
        </p:nvSpPr>
        <p:spPr bwMode="auto">
          <a:xfrm>
            <a:off x="1497708" y="735125"/>
            <a:ext cx="1655763" cy="7905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L" b="1"/>
              <a:t>Embaladas</a:t>
            </a:r>
          </a:p>
        </p:txBody>
      </p:sp>
      <p:sp>
        <p:nvSpPr>
          <p:cNvPr id="17413" name="Oval 9"/>
          <p:cNvSpPr>
            <a:spLocks noChangeArrowheads="1"/>
          </p:cNvSpPr>
          <p:nvPr/>
        </p:nvSpPr>
        <p:spPr bwMode="auto">
          <a:xfrm>
            <a:off x="39455" y="3579648"/>
            <a:ext cx="1728787" cy="7905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L" b="1" dirty="0"/>
              <a:t>Gases a granel</a:t>
            </a:r>
          </a:p>
        </p:txBody>
      </p:sp>
      <p:sp>
        <p:nvSpPr>
          <p:cNvPr id="17414" name="Oval 9"/>
          <p:cNvSpPr>
            <a:spLocks noChangeArrowheads="1"/>
          </p:cNvSpPr>
          <p:nvPr/>
        </p:nvSpPr>
        <p:spPr bwMode="auto">
          <a:xfrm>
            <a:off x="700749" y="5329591"/>
            <a:ext cx="1800225" cy="7905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25400" algn="ctr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L" b="1" dirty="0"/>
              <a:t>Solidos a granel</a:t>
            </a:r>
          </a:p>
        </p:txBody>
      </p:sp>
      <p:sp>
        <p:nvSpPr>
          <p:cNvPr id="17415" name="Oval 9"/>
          <p:cNvSpPr>
            <a:spLocks noChangeArrowheads="1"/>
          </p:cNvSpPr>
          <p:nvPr/>
        </p:nvSpPr>
        <p:spPr bwMode="auto">
          <a:xfrm>
            <a:off x="2044602" y="2017146"/>
            <a:ext cx="2016125" cy="7905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L" b="1" dirty="0" smtClean="0"/>
              <a:t>Líquidos </a:t>
            </a:r>
            <a:r>
              <a:rPr lang="es-ES" altLang="es-CL" b="1" dirty="0"/>
              <a:t>a granel</a:t>
            </a:r>
          </a:p>
        </p:txBody>
      </p:sp>
      <p:sp>
        <p:nvSpPr>
          <p:cNvPr id="17416" name="Text Box 5"/>
          <p:cNvSpPr txBox="1">
            <a:spLocks noChangeArrowheads="1"/>
          </p:cNvSpPr>
          <p:nvPr/>
        </p:nvSpPr>
        <p:spPr bwMode="auto">
          <a:xfrm>
            <a:off x="3235337" y="963724"/>
            <a:ext cx="5376863" cy="3333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sz="1500" b="1" dirty="0">
                <a:cs typeface="Times New Roman" panose="02020603050405020304" pitchFamily="18" charset="0"/>
              </a:rPr>
              <a:t>Código Marítimo Internacional de Mercancías Peligrosas</a:t>
            </a:r>
            <a:endParaRPr lang="es-ES" altLang="es-CL" sz="1500" b="1" dirty="0"/>
          </a:p>
        </p:txBody>
      </p: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4116515" y="2293201"/>
            <a:ext cx="3516312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sz="1400" b="1" dirty="0">
                <a:cs typeface="Times New Roman" panose="02020603050405020304" pitchFamily="18" charset="0"/>
              </a:rPr>
              <a:t>Código Internacional de Quimiqueros</a:t>
            </a:r>
            <a:endParaRPr lang="es-ES" altLang="es-CL" sz="1400" b="1" dirty="0"/>
          </a:p>
        </p:txBody>
      </p:sp>
      <p:sp>
        <p:nvSpPr>
          <p:cNvPr id="17418" name="Text Box 17"/>
          <p:cNvSpPr txBox="1">
            <a:spLocks noChangeArrowheads="1"/>
          </p:cNvSpPr>
          <p:nvPr/>
        </p:nvSpPr>
        <p:spPr bwMode="auto">
          <a:xfrm>
            <a:off x="2610253" y="5579958"/>
            <a:ext cx="5176436" cy="307777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sz="1400" b="1" dirty="0">
                <a:cs typeface="Times New Roman" panose="02020603050405020304" pitchFamily="18" charset="0"/>
              </a:rPr>
              <a:t>Código Marítimo Internacional de Cargas Sólidas a Granel</a:t>
            </a:r>
            <a:endParaRPr lang="es-ES" altLang="es-CL" sz="1400" b="1" dirty="0"/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1768242" y="3822534"/>
            <a:ext cx="306237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sz="1400" b="1" dirty="0">
                <a:cs typeface="Times New Roman" panose="02020603050405020304" pitchFamily="18" charset="0"/>
              </a:rPr>
              <a:t>Código Internacional de Gaseros</a:t>
            </a:r>
            <a:endParaRPr lang="es-ES" altLang="es-CL" sz="1400" b="1" dirty="0"/>
          </a:p>
        </p:txBody>
      </p:sp>
      <p:pic>
        <p:nvPicPr>
          <p:cNvPr id="17420" name="Picture 25" descr="Codigo CI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09" y="2893847"/>
            <a:ext cx="1547813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1" name="Text Box 7"/>
          <p:cNvSpPr txBox="1">
            <a:spLocks noChangeArrowheads="1"/>
          </p:cNvSpPr>
          <p:nvPr/>
        </p:nvSpPr>
        <p:spPr bwMode="auto">
          <a:xfrm>
            <a:off x="4998803" y="3802064"/>
            <a:ext cx="746117" cy="369332"/>
          </a:xfrm>
          <a:prstGeom prst="rect">
            <a:avLst/>
          </a:prstGeom>
          <a:gradFill rotWithShape="1">
            <a:gsLst>
              <a:gs pos="0">
                <a:srgbClr val="6587A9"/>
              </a:gs>
              <a:gs pos="50000">
                <a:srgbClr val="99CCFF"/>
              </a:gs>
              <a:gs pos="100000">
                <a:srgbClr val="6587A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b="1" dirty="0">
                <a:cs typeface="Times New Roman" panose="02020603050405020304" pitchFamily="18" charset="0"/>
              </a:rPr>
              <a:t>CIG</a:t>
            </a:r>
            <a:endParaRPr lang="es-ES" altLang="es-CL" b="1" dirty="0"/>
          </a:p>
        </p:txBody>
      </p:sp>
      <p:pic>
        <p:nvPicPr>
          <p:cNvPr id="17422" name="Picture 2" descr="II200S - IMDG Code, 2012 Spanish Edition (inc. Amdt 36012) 2 volum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013" y="182676"/>
            <a:ext cx="1555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4" descr="CARGO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483" y="4370223"/>
            <a:ext cx="1690688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4" name="Text Box 7"/>
          <p:cNvSpPr txBox="1">
            <a:spLocks noChangeArrowheads="1"/>
          </p:cNvSpPr>
          <p:nvPr/>
        </p:nvSpPr>
        <p:spPr bwMode="auto">
          <a:xfrm>
            <a:off x="7786688" y="5572754"/>
            <a:ext cx="1679926" cy="369332"/>
          </a:xfrm>
          <a:prstGeom prst="rect">
            <a:avLst/>
          </a:prstGeom>
          <a:gradFill rotWithShape="1">
            <a:gsLst>
              <a:gs pos="0">
                <a:srgbClr val="6587A9"/>
              </a:gs>
              <a:gs pos="50000">
                <a:srgbClr val="99CCFF"/>
              </a:gs>
              <a:gs pos="100000">
                <a:srgbClr val="6587A9"/>
              </a:gs>
            </a:gsLst>
            <a:lin ang="5400000" scaled="1"/>
          </a:gradFill>
          <a:ln w="508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b="1" dirty="0">
                <a:cs typeface="Times New Roman" panose="02020603050405020304" pitchFamily="18" charset="0"/>
              </a:rPr>
              <a:t>IMSBC - 2013</a:t>
            </a:r>
            <a:endParaRPr lang="es-ES" altLang="es-CL" b="1" dirty="0"/>
          </a:p>
        </p:txBody>
      </p:sp>
      <p:sp>
        <p:nvSpPr>
          <p:cNvPr id="17425" name="Text Box 7"/>
          <p:cNvSpPr txBox="1">
            <a:spLocks noChangeArrowheads="1"/>
          </p:cNvSpPr>
          <p:nvPr/>
        </p:nvSpPr>
        <p:spPr bwMode="auto">
          <a:xfrm>
            <a:off x="7719122" y="2267065"/>
            <a:ext cx="873769" cy="366712"/>
          </a:xfrm>
          <a:prstGeom prst="rect">
            <a:avLst/>
          </a:prstGeom>
          <a:gradFill rotWithShape="1">
            <a:gsLst>
              <a:gs pos="0">
                <a:srgbClr val="6587A9"/>
              </a:gs>
              <a:gs pos="50000">
                <a:srgbClr val="99CCFF"/>
              </a:gs>
              <a:gs pos="100000">
                <a:srgbClr val="6587A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b="1">
                <a:cs typeface="Times New Roman" panose="02020603050405020304" pitchFamily="18" charset="0"/>
              </a:rPr>
              <a:t>CIQ</a:t>
            </a:r>
            <a:endParaRPr lang="es-ES" altLang="es-CL" b="1"/>
          </a:p>
        </p:txBody>
      </p:sp>
      <p:sp>
        <p:nvSpPr>
          <p:cNvPr id="17426" name="Text Box 7"/>
          <p:cNvSpPr txBox="1">
            <a:spLocks noChangeArrowheads="1"/>
          </p:cNvSpPr>
          <p:nvPr/>
        </p:nvSpPr>
        <p:spPr bwMode="auto">
          <a:xfrm>
            <a:off x="8694066" y="963499"/>
            <a:ext cx="1538511" cy="369888"/>
          </a:xfrm>
          <a:prstGeom prst="rect">
            <a:avLst/>
          </a:prstGeom>
          <a:gradFill rotWithShape="1">
            <a:gsLst>
              <a:gs pos="0">
                <a:srgbClr val="6587A9"/>
              </a:gs>
              <a:gs pos="50000">
                <a:srgbClr val="99CCFF"/>
              </a:gs>
              <a:gs pos="100000">
                <a:srgbClr val="6587A9"/>
              </a:gs>
            </a:gsLst>
            <a:lin ang="5400000" scaled="1"/>
          </a:gradFill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b="1" dirty="0">
                <a:cs typeface="Times New Roman" panose="02020603050405020304" pitchFamily="18" charset="0"/>
              </a:rPr>
              <a:t>IMDG - 2012</a:t>
            </a:r>
            <a:endParaRPr lang="es-ES" altLang="es-CL" b="1" dirty="0"/>
          </a:p>
        </p:txBody>
      </p:sp>
    </p:spTree>
    <p:extLst>
      <p:ext uri="{BB962C8B-B14F-4D97-AF65-F5344CB8AC3E}">
        <p14:creationId xmlns:p14="http://schemas.microsoft.com/office/powerpoint/2010/main" val="124677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animBg="1"/>
      <p:bldP spid="17412" grpId="0" animBg="1"/>
      <p:bldP spid="17413" grpId="0" animBg="1"/>
      <p:bldP spid="17414" grpId="0" animBg="1"/>
      <p:bldP spid="17415" grpId="0" animBg="1"/>
      <p:bldP spid="17416" grpId="0" animBg="1"/>
      <p:bldP spid="17417" grpId="0" animBg="1"/>
      <p:bldP spid="17418" grpId="0" animBg="1"/>
      <p:bldP spid="17419" grpId="0" animBg="1"/>
      <p:bldP spid="17421" grpId="0" animBg="1"/>
      <p:bldP spid="17424" grpId="0" animBg="1"/>
      <p:bldP spid="17425" grpId="0" animBg="1"/>
      <p:bldP spid="174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2493" y="-2671509"/>
            <a:ext cx="6867016" cy="121920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891"/>
          <a:stretch/>
        </p:blipFill>
        <p:spPr>
          <a:xfrm>
            <a:off x="9560969" y="2492493"/>
            <a:ext cx="1321750" cy="12978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969" y="3936123"/>
            <a:ext cx="1307419" cy="13008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970" y="5393809"/>
            <a:ext cx="1307419" cy="12982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2843"/>
          <a:stretch/>
        </p:blipFill>
        <p:spPr>
          <a:xfrm>
            <a:off x="9560970" y="1814804"/>
            <a:ext cx="1307418" cy="54885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35" y="5759312"/>
            <a:ext cx="3876675" cy="533400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96" y="4783548"/>
            <a:ext cx="3876675" cy="742950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116" y="3833888"/>
            <a:ext cx="3867151" cy="742950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9" y="3059198"/>
            <a:ext cx="3867151" cy="523875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659" y="2483964"/>
            <a:ext cx="3876675" cy="361950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592" y="1802995"/>
            <a:ext cx="3876675" cy="466725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660" y="790440"/>
            <a:ext cx="3876675" cy="733425"/>
          </a:xfrm>
          <a:prstGeom prst="rect">
            <a:avLst/>
          </a:prstGeom>
          <a:ln w="31750">
            <a:solidFill>
              <a:schemeClr val="bg2">
                <a:lumMod val="50000"/>
              </a:schemeClr>
            </a:solidFill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356065" y="117840"/>
            <a:ext cx="2621869" cy="400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s-MX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NORMAS </a:t>
            </a:r>
            <a:r>
              <a:rPr lang="es-MX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NACIONALES</a:t>
            </a:r>
            <a:endParaRPr lang="es-E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" name="Flecha a la derecha con bandas 15"/>
          <p:cNvSpPr/>
          <p:nvPr/>
        </p:nvSpPr>
        <p:spPr>
          <a:xfrm>
            <a:off x="4709248" y="1021266"/>
            <a:ext cx="4756743" cy="271772"/>
          </a:xfrm>
          <a:prstGeom prst="stripedRightArrow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Flecha a la derecha con bandas 16"/>
          <p:cNvSpPr/>
          <p:nvPr/>
        </p:nvSpPr>
        <p:spPr>
          <a:xfrm>
            <a:off x="4709248" y="1941199"/>
            <a:ext cx="4756743" cy="271772"/>
          </a:xfrm>
          <a:prstGeom prst="stripedRightArrow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Flecha a la derecha con bandas 17"/>
          <p:cNvSpPr/>
          <p:nvPr/>
        </p:nvSpPr>
        <p:spPr>
          <a:xfrm>
            <a:off x="4686540" y="2555469"/>
            <a:ext cx="4756743" cy="271772"/>
          </a:xfrm>
          <a:prstGeom prst="stripedRightArrow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Flecha a la derecha con bandas 18"/>
          <p:cNvSpPr/>
          <p:nvPr/>
        </p:nvSpPr>
        <p:spPr>
          <a:xfrm>
            <a:off x="4686540" y="3133272"/>
            <a:ext cx="4756743" cy="271772"/>
          </a:xfrm>
          <a:prstGeom prst="stripedRightArrow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Flecha a la derecha con bandas 19"/>
          <p:cNvSpPr/>
          <p:nvPr/>
        </p:nvSpPr>
        <p:spPr>
          <a:xfrm>
            <a:off x="4686539" y="4050566"/>
            <a:ext cx="4756743" cy="271772"/>
          </a:xfrm>
          <a:prstGeom prst="striped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Flecha a la derecha con bandas 20"/>
          <p:cNvSpPr/>
          <p:nvPr/>
        </p:nvSpPr>
        <p:spPr>
          <a:xfrm>
            <a:off x="4686538" y="4777458"/>
            <a:ext cx="4756743" cy="271772"/>
          </a:xfrm>
          <a:prstGeom prst="stripedRightArrow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Flecha a la derecha con bandas 21"/>
          <p:cNvSpPr/>
          <p:nvPr/>
        </p:nvSpPr>
        <p:spPr>
          <a:xfrm>
            <a:off x="4686537" y="5807741"/>
            <a:ext cx="4756743" cy="271772"/>
          </a:xfrm>
          <a:prstGeom prst="stripedRightArrow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19378" y="240028"/>
            <a:ext cx="9906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6"/>
          <p:cNvSpPr>
            <a:spLocks noChangeArrowheads="1"/>
          </p:cNvSpPr>
          <p:nvPr/>
        </p:nvSpPr>
        <p:spPr bwMode="auto">
          <a:xfrm>
            <a:off x="2420023" y="388708"/>
            <a:ext cx="7224040" cy="42466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Atracar en un puerto extranjero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ángulo redondeado 18"/>
          <p:cNvSpPr>
            <a:spLocks noChangeArrowheads="1"/>
          </p:cNvSpPr>
          <p:nvPr/>
        </p:nvSpPr>
        <p:spPr bwMode="auto">
          <a:xfrm>
            <a:off x="2420023" y="388973"/>
            <a:ext cx="7224040" cy="42258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Introducir retroexcavadoras para enrasado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ángulo redondeado 3"/>
          <p:cNvSpPr>
            <a:spLocks noChangeArrowheads="1"/>
          </p:cNvSpPr>
          <p:nvPr/>
        </p:nvSpPr>
        <p:spPr bwMode="auto">
          <a:xfrm>
            <a:off x="2420023" y="387043"/>
            <a:ext cx="7224040" cy="430109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Cargu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del producto y llenado de bodegas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ángulo redondeado 4"/>
          <p:cNvSpPr>
            <a:spLocks noChangeArrowheads="1"/>
          </p:cNvSpPr>
          <p:nvPr/>
        </p:nvSpPr>
        <p:spPr bwMode="auto">
          <a:xfrm>
            <a:off x="2420023" y="380926"/>
            <a:ext cx="7224040" cy="429848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Fumigaci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la carga por empresa externa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ángulo redondeado 21"/>
          <p:cNvSpPr>
            <a:spLocks noChangeArrowheads="1"/>
          </p:cNvSpPr>
          <p:nvPr/>
        </p:nvSpPr>
        <p:spPr bwMode="auto">
          <a:xfrm>
            <a:off x="2430168" y="385053"/>
            <a:ext cx="7212327" cy="435197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Navegaci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hacia puertos nacionales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Rectángulo redondeado 22"/>
          <p:cNvSpPr>
            <a:spLocks noChangeArrowheads="1"/>
          </p:cNvSpPr>
          <p:nvPr/>
        </p:nvSpPr>
        <p:spPr bwMode="auto">
          <a:xfrm>
            <a:off x="2420023" y="388837"/>
            <a:ext cx="7224040" cy="435197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Ventilaci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las bodegas fumigadas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ángulo redondeado 23"/>
          <p:cNvSpPr>
            <a:spLocks noChangeArrowheads="1"/>
          </p:cNvSpPr>
          <p:nvPr/>
        </p:nvSpPr>
        <p:spPr bwMode="auto">
          <a:xfrm>
            <a:off x="2420022" y="378728"/>
            <a:ext cx="7204778" cy="432154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Medici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gases a la gira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ángulo redondeado 24"/>
          <p:cNvSpPr>
            <a:spLocks noChangeArrowheads="1"/>
          </p:cNvSpPr>
          <p:nvPr/>
        </p:nvSpPr>
        <p:spPr bwMode="auto">
          <a:xfrm>
            <a:off x="2403335" y="393086"/>
            <a:ext cx="7224041" cy="432154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Atracar a puerto nacional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Rectángulo redondeado 25"/>
          <p:cNvSpPr>
            <a:spLocks noChangeArrowheads="1"/>
          </p:cNvSpPr>
          <p:nvPr/>
        </p:nvSpPr>
        <p:spPr bwMode="auto">
          <a:xfrm>
            <a:off x="2386648" y="387631"/>
            <a:ext cx="7243306" cy="432154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Recepci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la nave en puerto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ángulo redondeado 131085"/>
          <p:cNvSpPr>
            <a:spLocks noChangeArrowheads="1"/>
          </p:cNvSpPr>
          <p:nvPr/>
        </p:nvSpPr>
        <p:spPr bwMode="auto">
          <a:xfrm>
            <a:off x="2369960" y="400340"/>
            <a:ext cx="7262572" cy="435254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Medici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gases en puerto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9" name="Imagen 2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37036" r="1530" b="1266"/>
          <a:stretch/>
        </p:blipFill>
        <p:spPr bwMode="auto">
          <a:xfrm>
            <a:off x="2430168" y="1049995"/>
            <a:ext cx="7137921" cy="512033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n 3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48" y="1049995"/>
            <a:ext cx="7127669" cy="5120330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  <p:pic>
        <p:nvPicPr>
          <p:cNvPr id="32" name="Imagen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68" y="1049995"/>
            <a:ext cx="7137921" cy="5120330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  <p:pic>
        <p:nvPicPr>
          <p:cNvPr id="33" name="Imagen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68" y="1049995"/>
            <a:ext cx="7148173" cy="5137878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  <p:pic>
        <p:nvPicPr>
          <p:cNvPr id="34" name="Imagen 3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48" y="1042739"/>
            <a:ext cx="7127669" cy="5145134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  <p:pic>
        <p:nvPicPr>
          <p:cNvPr id="30" name="Imagen 2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28" y="1036231"/>
            <a:ext cx="7148173" cy="5155426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  <p:pic>
        <p:nvPicPr>
          <p:cNvPr id="35" name="Imagen 3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48" y="1053779"/>
            <a:ext cx="7148173" cy="5116546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  <p:sp>
        <p:nvSpPr>
          <p:cNvPr id="21" name="Rectángulo redondeado 26"/>
          <p:cNvSpPr>
            <a:spLocks noChangeArrowheads="1"/>
          </p:cNvSpPr>
          <p:nvPr/>
        </p:nvSpPr>
        <p:spPr bwMode="auto">
          <a:xfrm>
            <a:off x="2353273" y="387043"/>
            <a:ext cx="7281836" cy="459612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Descarga del producto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ángulo redondeado 27"/>
          <p:cNvSpPr>
            <a:spLocks noChangeArrowheads="1"/>
          </p:cNvSpPr>
          <p:nvPr/>
        </p:nvSpPr>
        <p:spPr bwMode="auto">
          <a:xfrm>
            <a:off x="2353271" y="386375"/>
            <a:ext cx="7301102" cy="459611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Cargu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de camiones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" name="Rectángulo redondeado 5"/>
          <p:cNvSpPr>
            <a:spLocks noChangeArrowheads="1"/>
          </p:cNvSpPr>
          <p:nvPr/>
        </p:nvSpPr>
        <p:spPr bwMode="auto">
          <a:xfrm>
            <a:off x="2353270" y="395039"/>
            <a:ext cx="7281840" cy="435255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Encarpado de camiones</a:t>
            </a:r>
            <a:endParaRPr kumimoji="0" lang="es-CL" altLang="es-C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2" name="Picture 21" descr="PSA38_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8" b="33552"/>
          <a:stretch/>
        </p:blipFill>
        <p:spPr bwMode="auto">
          <a:xfrm>
            <a:off x="2437677" y="1059766"/>
            <a:ext cx="7180740" cy="5145655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47" y="1053779"/>
            <a:ext cx="7178928" cy="5151642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  <p:pic>
        <p:nvPicPr>
          <p:cNvPr id="37" name="Imagen 36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85" y="1053779"/>
            <a:ext cx="7203709" cy="5197060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  <p:pic>
        <p:nvPicPr>
          <p:cNvPr id="39" name="Imagen 38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r="3589"/>
          <a:stretch/>
        </p:blipFill>
        <p:spPr bwMode="auto">
          <a:xfrm>
            <a:off x="2415785" y="1031158"/>
            <a:ext cx="7198191" cy="521298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Imagen 39"/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2" r="4260"/>
          <a:stretch/>
        </p:blipFill>
        <p:spPr bwMode="auto">
          <a:xfrm>
            <a:off x="2415385" y="1036231"/>
            <a:ext cx="7231828" cy="5220242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Imagen 40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395" y="1027530"/>
            <a:ext cx="7198100" cy="5220242"/>
          </a:xfrm>
          <a:prstGeom prst="rect">
            <a:avLst/>
          </a:prstGeom>
          <a:noFill/>
          <a:ln w="25400"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946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8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32394" y="80890"/>
            <a:ext cx="9023480" cy="1042714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Detecciones de gases fumigantes en Puerto</a:t>
            </a:r>
            <a:r>
              <a:rPr lang="es-CL" dirty="0"/>
              <a:t> </a:t>
            </a:r>
            <a:br>
              <a:rPr lang="es-CL" dirty="0"/>
            </a:br>
            <a:endParaRPr lang="es-CL" dirty="0"/>
          </a:p>
        </p:txBody>
      </p:sp>
      <p:pic>
        <p:nvPicPr>
          <p:cNvPr id="4" name="Picture 3" descr="WP_00038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8" r="11280"/>
          <a:stretch/>
        </p:blipFill>
        <p:spPr bwMode="auto">
          <a:xfrm>
            <a:off x="4720747" y="1048288"/>
            <a:ext cx="2788333" cy="269754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r="6957"/>
          <a:stretch/>
        </p:blipFill>
        <p:spPr bwMode="auto">
          <a:xfrm>
            <a:off x="4720747" y="3904403"/>
            <a:ext cx="2788332" cy="282418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66" y="1053505"/>
            <a:ext cx="3829050" cy="33337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66" y="1604508"/>
            <a:ext cx="3829050" cy="33337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66" y="2155511"/>
            <a:ext cx="3829050" cy="3429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78" y="2716039"/>
            <a:ext cx="3857625" cy="33337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16" y="3267042"/>
            <a:ext cx="3848100" cy="31432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9873" y="1035410"/>
            <a:ext cx="3857625" cy="3429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5111" y="1476619"/>
            <a:ext cx="3848100" cy="33337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8923" y="1931298"/>
            <a:ext cx="3838575" cy="33337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3685" y="2388944"/>
            <a:ext cx="3829050" cy="33337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7973" y="2846590"/>
            <a:ext cx="3838575" cy="33337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3211" y="3260457"/>
            <a:ext cx="3810000" cy="35242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62735" y="3732953"/>
            <a:ext cx="3829050" cy="3429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43685" y="4189755"/>
            <a:ext cx="3829050" cy="33337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2735" y="4647401"/>
            <a:ext cx="3838575" cy="32385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62735" y="5094678"/>
            <a:ext cx="3829050" cy="3429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72260" y="5560609"/>
            <a:ext cx="3819525" cy="32385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1785" y="6007490"/>
            <a:ext cx="3819525" cy="32385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81785" y="6438170"/>
            <a:ext cx="3857625" cy="36195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14367" y="514810"/>
            <a:ext cx="1647825" cy="43815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5126" y="560789"/>
            <a:ext cx="1628775" cy="400050"/>
          </a:xfrm>
          <a:prstGeom prst="rect">
            <a:avLst/>
          </a:prstGeom>
        </p:spPr>
      </p:pic>
      <p:sp>
        <p:nvSpPr>
          <p:cNvPr id="30" name="Título 1"/>
          <p:cNvSpPr txBox="1">
            <a:spLocks/>
          </p:cNvSpPr>
          <p:nvPr/>
        </p:nvSpPr>
        <p:spPr>
          <a:xfrm>
            <a:off x="4949168" y="608775"/>
            <a:ext cx="2408982" cy="52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 Raíz     </a:t>
            </a:r>
            <a:endParaRPr lang="es-C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93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n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833914" y="2833915"/>
            <a:ext cx="6858002" cy="119017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21079" y="2787081"/>
            <a:ext cx="6858000" cy="128383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173" y="753868"/>
            <a:ext cx="9717987" cy="610413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470" y="1682169"/>
            <a:ext cx="1071562" cy="283649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470" y="2058421"/>
            <a:ext cx="1071562" cy="28364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6686" y="2436490"/>
            <a:ext cx="1071562" cy="28364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1332" y="2814468"/>
            <a:ext cx="1071562" cy="28364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499" y="3192629"/>
            <a:ext cx="1071562" cy="283649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499" y="3586148"/>
            <a:ext cx="1071562" cy="283649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911" y="4022197"/>
            <a:ext cx="1071562" cy="283649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625" y="4429887"/>
            <a:ext cx="1071562" cy="28364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5590" y="4851765"/>
            <a:ext cx="1071562" cy="283649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625" y="5256691"/>
            <a:ext cx="1071562" cy="28364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625" y="5661617"/>
            <a:ext cx="1071562" cy="283649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625" y="6044501"/>
            <a:ext cx="1071562" cy="28364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625" y="6445228"/>
            <a:ext cx="1071562" cy="2836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92" y="4881768"/>
            <a:ext cx="1151282" cy="283649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2" y="5272806"/>
            <a:ext cx="1151282" cy="283649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2" y="5663613"/>
            <a:ext cx="1151282" cy="28364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6" y="6054882"/>
            <a:ext cx="1151282" cy="283649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9" y="6445228"/>
            <a:ext cx="1151282" cy="2836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174" y="128332"/>
            <a:ext cx="9717985" cy="5429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739" y="0"/>
            <a:ext cx="9728856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105410"/>
            <a:ext cx="7443789" cy="383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444" y="129501"/>
            <a:ext cx="4450715" cy="383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8" y="4156877"/>
            <a:ext cx="3875252" cy="1735187"/>
          </a:xfrm>
          <a:prstGeom prst="rect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950" y="4156879"/>
            <a:ext cx="3377494" cy="1735185"/>
          </a:xfrm>
          <a:prstGeom prst="rect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078" y="4156877"/>
            <a:ext cx="4305300" cy="2295525"/>
          </a:xfrm>
          <a:prstGeom prst="rect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095" y="87197"/>
            <a:ext cx="11963400" cy="39909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695" y="3141389"/>
            <a:ext cx="904875" cy="5334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170" y="1853052"/>
            <a:ext cx="914400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3383" y="1289076"/>
            <a:ext cx="1036538" cy="14394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4488" y="2744192"/>
            <a:ext cx="1080205" cy="13019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9451" y="1773123"/>
            <a:ext cx="1038225" cy="6191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5922" y="3142113"/>
            <a:ext cx="1038225" cy="6191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3026" y="1776730"/>
            <a:ext cx="390525" cy="4953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0885" y="1717601"/>
            <a:ext cx="361950" cy="6096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2566" y="3216942"/>
            <a:ext cx="314325" cy="28575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5447" y="3263103"/>
            <a:ext cx="371475" cy="28575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8961" y="1290955"/>
            <a:ext cx="1192530" cy="146685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8961" y="2753467"/>
            <a:ext cx="1187188" cy="130502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3161" y="4142536"/>
            <a:ext cx="3676650" cy="17430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5391" y="1254241"/>
            <a:ext cx="3347402" cy="14743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5391" y="2728555"/>
            <a:ext cx="3347402" cy="13496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45392" y="308041"/>
            <a:ext cx="3347402" cy="7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5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241</Words>
  <Application>Microsoft Office PowerPoint</Application>
  <PresentationFormat>Panorámica</PresentationFormat>
  <Paragraphs>67</Paragraphs>
  <Slides>15</Slides>
  <Notes>3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Monotype Corsiva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Detecciones de gases fumigantes en Puerto  </vt:lpstr>
      <vt:lpstr>Presentación de PowerPoint</vt:lpstr>
      <vt:lpstr>Presentación de PowerPoint</vt:lpstr>
      <vt:lpstr>Rediseño del Proceso de Fumigación con FOSFINA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martinez gaete</dc:creator>
  <cp:lastModifiedBy>jonathan martinez gaete</cp:lastModifiedBy>
  <cp:revision>89</cp:revision>
  <dcterms:created xsi:type="dcterms:W3CDTF">2015-10-31T00:33:30Z</dcterms:created>
  <dcterms:modified xsi:type="dcterms:W3CDTF">2015-11-12T22:59:10Z</dcterms:modified>
</cp:coreProperties>
</file>